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3" r:id="rId4"/>
  </p:sldMasterIdLst>
  <p:notesMasterIdLst>
    <p:notesMasterId r:id="rId16"/>
  </p:notesMasterIdLst>
  <p:handoutMasterIdLst>
    <p:handoutMasterId r:id="rId17"/>
  </p:handoutMasterIdLst>
  <p:sldIdLst>
    <p:sldId id="256" r:id="rId5"/>
    <p:sldId id="275" r:id="rId6"/>
    <p:sldId id="258" r:id="rId7"/>
    <p:sldId id="257" r:id="rId8"/>
    <p:sldId id="266" r:id="rId9"/>
    <p:sldId id="273" r:id="rId10"/>
    <p:sldId id="264" r:id="rId11"/>
    <p:sldId id="265" r:id="rId12"/>
    <p:sldId id="274" r:id="rId13"/>
    <p:sldId id="272" r:id="rId14"/>
    <p:sldId id="26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7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8" autoAdjust="0"/>
  </p:normalViewPr>
  <p:slideViewPr>
    <p:cSldViewPr snapToGrid="0">
      <p:cViewPr varScale="1">
        <p:scale>
          <a:sx n="111" d="100"/>
          <a:sy n="111" d="100"/>
        </p:scale>
        <p:origin x="594" y="96"/>
      </p:cViewPr>
      <p:guideLst>
        <p:guide orient="horz" pos="17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3931"/>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t>5/7/2024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t>1</a:t>
            </a:fld>
            <a:endParaRPr lang="en-US" dirty="0"/>
          </a:p>
        </p:txBody>
      </p:sp>
    </p:spTree>
    <p:extLst>
      <p:ext uri="{BB962C8B-B14F-4D97-AF65-F5344CB8AC3E}">
        <p14:creationId xmlns:p14="http://schemas.microsoft.com/office/powerpoint/2010/main" val="145991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10/15/20XX</a:t>
            </a:r>
            <a:endParaRPr lang="en-US" dirty="0"/>
          </a:p>
        </p:txBody>
      </p:sp>
      <p:sp>
        <p:nvSpPr>
          <p:cNvPr id="5" name="Footer Placeholder 4"/>
          <p:cNvSpPr>
            <a:spLocks noGrp="1"/>
          </p:cNvSpPr>
          <p:nvPr>
            <p:ph type="ftr" sz="quarter" idx="11"/>
          </p:nvPr>
        </p:nvSpPr>
        <p:spPr/>
        <p:txBody>
          <a:bodyPr/>
          <a:lstStyle/>
          <a:p>
            <a:r>
              <a:rPr lang="en-US"/>
              <a:t>Add a footer here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74895284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10/15/20XX</a:t>
            </a:r>
            <a:endParaRPr lang="en-US" dirty="0"/>
          </a:p>
        </p:txBody>
      </p:sp>
      <p:sp>
        <p:nvSpPr>
          <p:cNvPr id="5" name="Footer Placeholder 4"/>
          <p:cNvSpPr>
            <a:spLocks noGrp="1"/>
          </p:cNvSpPr>
          <p:nvPr>
            <p:ph type="ftr" sz="quarter" idx="11"/>
          </p:nvPr>
        </p:nvSpPr>
        <p:spPr/>
        <p:txBody>
          <a:bodyPr/>
          <a:lstStyle/>
          <a:p>
            <a:r>
              <a:rPr lang="en-US"/>
              <a:t>Add a footer here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3386923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10/15/20XX</a:t>
            </a:r>
            <a:endParaRPr lang="en-US" dirty="0"/>
          </a:p>
        </p:txBody>
      </p:sp>
      <p:sp>
        <p:nvSpPr>
          <p:cNvPr id="5" name="Footer Placeholder 4"/>
          <p:cNvSpPr>
            <a:spLocks noGrp="1"/>
          </p:cNvSpPr>
          <p:nvPr>
            <p:ph type="ftr" sz="quarter" idx="11"/>
          </p:nvPr>
        </p:nvSpPr>
        <p:spPr/>
        <p:txBody>
          <a:bodyPr/>
          <a:lstStyle/>
          <a:p>
            <a:r>
              <a:rPr lang="en-US"/>
              <a:t>Add a footer here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69509036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46111" y="370389"/>
            <a:ext cx="10153069" cy="1273215"/>
          </a:xfr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0" name="Footer Placeholder 4">
            <a:extLst>
              <a:ext uri="{FF2B5EF4-FFF2-40B4-BE49-F238E27FC236}">
                <a16:creationId xmlns:a16="http://schemas.microsoft.com/office/drawing/2014/main" id="{9672AD53-BE59-D8F5-D55D-EAD6A1B931DA}"/>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9" name="Date Placeholder 3">
            <a:extLst>
              <a:ext uri="{FF2B5EF4-FFF2-40B4-BE49-F238E27FC236}">
                <a16:creationId xmlns:a16="http://schemas.microsoft.com/office/drawing/2014/main" id="{18021C83-65C7-47A2-163B-E6DEFF845BF8}"/>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4287932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393312"/>
            <a:ext cx="10225089" cy="1251585"/>
          </a:xfrm>
          <a:prstGeom prst="rect">
            <a:avLst/>
          </a:prstGeom>
        </p:spPr>
        <p:txBody>
          <a:bodyPr anchor="b" anchorCtr="0"/>
          <a:lstStyle>
            <a:lvl1pPr>
              <a:defRPr cap="all" baseline="0">
                <a:solidFill>
                  <a:schemeClr val="bg1">
                    <a:lumMod val="75000"/>
                    <a:lumOff val="25000"/>
                  </a:schemeClr>
                </a:solidFill>
              </a:defRPr>
            </a:lvl1pPr>
          </a:lstStyle>
          <a:p>
            <a:r>
              <a:rPr lang="en-US" dirty="0"/>
              <a:t>Click to add title</a:t>
            </a:r>
          </a:p>
        </p:txBody>
      </p:sp>
      <p:sp>
        <p:nvSpPr>
          <p:cNvPr id="4" name="Content Placeholder 3"/>
          <p:cNvSpPr>
            <a:spLocks noGrp="1"/>
          </p:cNvSpPr>
          <p:nvPr>
            <p:ph sz="half" idx="2" hasCustomPrompt="1"/>
          </p:nvPr>
        </p:nvSpPr>
        <p:spPr>
          <a:xfrm>
            <a:off x="646110"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5945103" y="2089150"/>
            <a:ext cx="4926097" cy="4089401"/>
          </a:xfrm>
        </p:spPr>
        <p:txBody>
          <a:bodyPr anchor="t" anchorCtr="0">
            <a:normAutofit/>
          </a:bodyPr>
          <a:lstStyle>
            <a:lvl1pPr marL="342900" indent="-342900">
              <a:buClr>
                <a:schemeClr val="accent5"/>
              </a:buClr>
              <a:buSzPct val="100000"/>
              <a:buFont typeface="Arial" panose="020B0604020202020204" pitchFamily="34" charset="0"/>
              <a:buChar char="•"/>
              <a:defRPr sz="14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4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4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13" name="Footer Placeholder 4">
            <a:extLst>
              <a:ext uri="{FF2B5EF4-FFF2-40B4-BE49-F238E27FC236}">
                <a16:creationId xmlns:a16="http://schemas.microsoft.com/office/drawing/2014/main" id="{DA354C69-D8C0-E1CC-ECCD-D6B774B57E13}"/>
              </a:ext>
            </a:extLst>
          </p:cNvPr>
          <p:cNvSpPr>
            <a:spLocks noGrp="1"/>
          </p:cNvSpPr>
          <p:nvPr>
            <p:ph type="ftr" sz="quarter" idx="11"/>
          </p:nvPr>
        </p:nvSpPr>
        <p:spPr>
          <a:xfrm rot="5400000">
            <a:off x="9801196" y="2886728"/>
            <a:ext cx="3475320" cy="304801"/>
          </a:xfrm>
          <a:prstGeom prst="rect">
            <a:avLst/>
          </a:prstGeom>
        </p:spPr>
        <p:txBody>
          <a:bodyPr vert="horz" lIns="91440" tIns="45720" rIns="91440" bIns="45720" rtlCol="0" anchor="ctr"/>
          <a:lstStyle>
            <a:lvl1pPr algn="l">
              <a:defRPr sz="1100" b="0" i="0" cap="all" spc="150" baseline="0">
                <a:solidFill>
                  <a:schemeClr val="bg1">
                    <a:lumMod val="75000"/>
                    <a:lumOff val="25000"/>
                  </a:schemeClr>
                </a:solidFill>
              </a:defRPr>
            </a:lvl1pPr>
          </a:lstStyle>
          <a:p>
            <a:r>
              <a:rPr lang="en-US" dirty="0"/>
              <a:t>Add a footer here</a:t>
            </a:r>
          </a:p>
        </p:txBody>
      </p:sp>
      <p:sp>
        <p:nvSpPr>
          <p:cNvPr id="10" name="Date Placeholder 3">
            <a:extLst>
              <a:ext uri="{FF2B5EF4-FFF2-40B4-BE49-F238E27FC236}">
                <a16:creationId xmlns:a16="http://schemas.microsoft.com/office/drawing/2014/main" id="{FE615DCA-65BB-CA4F-3658-4D108DC2738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100" b="0" i="0" cap="all" spc="150" baseline="0">
                <a:solidFill>
                  <a:schemeClr val="bg1">
                    <a:lumMod val="75000"/>
                    <a:lumOff val="25000"/>
                  </a:schemeClr>
                </a:solidFill>
              </a:defRPr>
            </a:lvl1pPr>
          </a:lstStyle>
          <a:p>
            <a:r>
              <a:rPr lang="en-US" dirty="0"/>
              <a:t>10/15/20XX</a:t>
            </a:r>
          </a:p>
        </p:txBody>
      </p:sp>
    </p:spTree>
    <p:extLst>
      <p:ext uri="{BB962C8B-B14F-4D97-AF65-F5344CB8AC3E}">
        <p14:creationId xmlns:p14="http://schemas.microsoft.com/office/powerpoint/2010/main" val="1447348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10/15/20XX</a:t>
            </a:r>
            <a:endParaRPr lang="en-US" dirty="0"/>
          </a:p>
        </p:txBody>
      </p:sp>
      <p:sp>
        <p:nvSpPr>
          <p:cNvPr id="5" name="Footer Placeholder 4"/>
          <p:cNvSpPr>
            <a:spLocks noGrp="1"/>
          </p:cNvSpPr>
          <p:nvPr>
            <p:ph type="ftr" sz="quarter" idx="11"/>
          </p:nvPr>
        </p:nvSpPr>
        <p:spPr/>
        <p:txBody>
          <a:bodyPr/>
          <a:lstStyle/>
          <a:p>
            <a:r>
              <a:rPr lang="en-US"/>
              <a:t>Add a footer here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21829580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10/15/20XX</a:t>
            </a:r>
            <a:endParaRPr lang="en-US" dirty="0"/>
          </a:p>
        </p:txBody>
      </p:sp>
      <p:sp>
        <p:nvSpPr>
          <p:cNvPr id="5" name="Footer Placeholder 4"/>
          <p:cNvSpPr>
            <a:spLocks noGrp="1"/>
          </p:cNvSpPr>
          <p:nvPr>
            <p:ph type="ftr" sz="quarter" idx="11"/>
          </p:nvPr>
        </p:nvSpPr>
        <p:spPr/>
        <p:txBody>
          <a:bodyPr/>
          <a:lstStyle/>
          <a:p>
            <a:r>
              <a:rPr lang="en-US"/>
              <a:t>Add a footer here</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12650630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10/15/20XX</a:t>
            </a:r>
            <a:endParaRPr lang="en-US" dirty="0"/>
          </a:p>
        </p:txBody>
      </p:sp>
      <p:sp>
        <p:nvSpPr>
          <p:cNvPr id="6" name="Footer Placeholder 5"/>
          <p:cNvSpPr>
            <a:spLocks noGrp="1"/>
          </p:cNvSpPr>
          <p:nvPr>
            <p:ph type="ftr" sz="quarter" idx="11"/>
          </p:nvPr>
        </p:nvSpPr>
        <p:spPr/>
        <p:txBody>
          <a:bodyPr/>
          <a:lstStyle/>
          <a:p>
            <a:r>
              <a:rPr lang="en-US"/>
              <a:t>Add a footer here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4256401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10/15/20XX</a:t>
            </a:r>
            <a:endParaRPr lang="en-US" dirty="0"/>
          </a:p>
        </p:txBody>
      </p:sp>
      <p:sp>
        <p:nvSpPr>
          <p:cNvPr id="8" name="Footer Placeholder 7"/>
          <p:cNvSpPr>
            <a:spLocks noGrp="1"/>
          </p:cNvSpPr>
          <p:nvPr>
            <p:ph type="ftr" sz="quarter" idx="11"/>
          </p:nvPr>
        </p:nvSpPr>
        <p:spPr/>
        <p:txBody>
          <a:bodyPr/>
          <a:lstStyle/>
          <a:p>
            <a:r>
              <a:rPr lang="en-US"/>
              <a:t>Add a footer here</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260670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10/15/20XX</a:t>
            </a:r>
            <a:endParaRPr lang="en-US" dirty="0"/>
          </a:p>
        </p:txBody>
      </p:sp>
      <p:sp>
        <p:nvSpPr>
          <p:cNvPr id="4" name="Footer Placeholder 3"/>
          <p:cNvSpPr>
            <a:spLocks noGrp="1"/>
          </p:cNvSpPr>
          <p:nvPr>
            <p:ph type="ftr" sz="quarter" idx="11"/>
          </p:nvPr>
        </p:nvSpPr>
        <p:spPr/>
        <p:txBody>
          <a:bodyPr/>
          <a:lstStyle/>
          <a:p>
            <a:r>
              <a:rPr lang="en-US"/>
              <a:t>Add a footer here</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545380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10/15/20XX</a:t>
            </a:r>
            <a:endParaRPr lang="en-US" dirty="0"/>
          </a:p>
        </p:txBody>
      </p:sp>
      <p:sp>
        <p:nvSpPr>
          <p:cNvPr id="3" name="Footer Placeholder 2"/>
          <p:cNvSpPr>
            <a:spLocks noGrp="1"/>
          </p:cNvSpPr>
          <p:nvPr>
            <p:ph type="ftr" sz="quarter" idx="11"/>
          </p:nvPr>
        </p:nvSpPr>
        <p:spPr/>
        <p:txBody>
          <a:bodyPr/>
          <a:lstStyle/>
          <a:p>
            <a:r>
              <a:rPr lang="en-US"/>
              <a:t>Add a footer here</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7127039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10/15/20XX</a:t>
            </a:r>
            <a:endParaRPr lang="en-US" dirty="0"/>
          </a:p>
        </p:txBody>
      </p:sp>
      <p:sp>
        <p:nvSpPr>
          <p:cNvPr id="6" name="Footer Placeholder 5"/>
          <p:cNvSpPr>
            <a:spLocks noGrp="1"/>
          </p:cNvSpPr>
          <p:nvPr>
            <p:ph type="ftr" sz="quarter" idx="11"/>
          </p:nvPr>
        </p:nvSpPr>
        <p:spPr/>
        <p:txBody>
          <a:bodyPr/>
          <a:lstStyle/>
          <a:p>
            <a:r>
              <a:rPr lang="en-US"/>
              <a:t>Add a footer here</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64723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10/15/20XX</a:t>
            </a:r>
            <a:endParaRPr lang="en-US"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67085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10/15/20XX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 here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pPr/>
              <a:t>‹#›</a:t>
            </a:fld>
            <a:endParaRPr lang="en-US" dirty="0"/>
          </a:p>
        </p:txBody>
      </p:sp>
      <p:sp>
        <p:nvSpPr>
          <p:cNvPr id="7" name="Rectangle 6">
            <a:extLst>
              <a:ext uri="{FF2B5EF4-FFF2-40B4-BE49-F238E27FC236}">
                <a16:creationId xmlns:a16="http://schemas.microsoft.com/office/drawing/2014/main" id="{9DAB2F6A-20FE-7917-F0F3-B1ECDD7833D2}"/>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9B6323B-E20B-81FD-41AC-73E135DEA7B0}"/>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9" name="Rectangle 8">
            <a:extLst>
              <a:ext uri="{FF2B5EF4-FFF2-40B4-BE49-F238E27FC236}">
                <a16:creationId xmlns:a16="http://schemas.microsoft.com/office/drawing/2014/main" id="{2BDD8A03-3730-535B-CD8C-347BF67D2CD8}"/>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3362198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677" r:id="rId12"/>
    <p:sldLayoutId id="214748367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hydro.imd.gov.in/hydrometweb/(S(o3m03x55t5vpjh2zodv0zmid))/landing.aspx"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freepik.com/free-photos-vectors/thank-yo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openclipart.org/detail/10327/database-shap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017055" y="983650"/>
            <a:ext cx="9966960" cy="3035808"/>
          </a:xfrm>
        </p:spPr>
        <p:txBody>
          <a:bodyPr>
            <a:noAutofit/>
          </a:bodyPr>
          <a:lstStyle/>
          <a:p>
            <a:pPr algn="ctr"/>
            <a:br>
              <a:rPr lang="en-US" sz="6000" dirty="0"/>
            </a:br>
            <a:r>
              <a:rPr lang="en-US" sz="7200" dirty="0"/>
              <a:t>(IT266 – Project 1)</a:t>
            </a:r>
            <a:br>
              <a:rPr lang="en-US" sz="7200" dirty="0"/>
            </a:br>
            <a:r>
              <a:rPr lang="en-US" sz="4400" dirty="0"/>
              <a:t>Predicting Rainfall using Machine Learning</a:t>
            </a:r>
            <a:endParaRPr lang="en-US" sz="6000" dirty="0"/>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4" y="5305245"/>
            <a:ext cx="9533174" cy="1181819"/>
          </a:xfrm>
        </p:spPr>
        <p:txBody>
          <a:bodyPr>
            <a:normAutofit fontScale="92500" lnSpcReduction="10000"/>
          </a:bodyPr>
          <a:lstStyle/>
          <a:p>
            <a:pPr algn="l"/>
            <a:r>
              <a:rPr lang="en-US" dirty="0"/>
              <a:t>Presented by:							Guided by:</a:t>
            </a:r>
          </a:p>
          <a:p>
            <a:pPr algn="l"/>
            <a:r>
              <a:rPr lang="en-US" dirty="0"/>
              <a:t>22IT003 : Ma. Anshuman Prajapati				Dr. Priyanka Patel</a:t>
            </a:r>
          </a:p>
          <a:p>
            <a:pPr algn="l"/>
            <a:r>
              <a:rPr lang="en-US" dirty="0"/>
              <a:t>22IT008:  Ma. Jay Bhatt</a:t>
            </a:r>
          </a:p>
        </p:txBody>
      </p:sp>
      <p:pic>
        <p:nvPicPr>
          <p:cNvPr id="4" name="Picture 3">
            <a:extLst>
              <a:ext uri="{FF2B5EF4-FFF2-40B4-BE49-F238E27FC236}">
                <a16:creationId xmlns:a16="http://schemas.microsoft.com/office/drawing/2014/main" id="{3F4BB78A-6461-1032-7654-F6C6012E0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166" y="289415"/>
            <a:ext cx="2442719" cy="831159"/>
          </a:xfrm>
          <a:prstGeom prst="rect">
            <a:avLst/>
          </a:prstGeom>
        </p:spPr>
      </p:pic>
      <p:pic>
        <p:nvPicPr>
          <p:cNvPr id="1026" name="Picture 2" descr="CHARUSAT | Best Private University in Gujarat">
            <a:extLst>
              <a:ext uri="{FF2B5EF4-FFF2-40B4-BE49-F238E27FC236}">
                <a16:creationId xmlns:a16="http://schemas.microsoft.com/office/drawing/2014/main" id="{0EE01D04-4F80-CC7A-6AA5-02FBDE128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1683" y="289415"/>
            <a:ext cx="3963262" cy="83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990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1A84-EA21-6C80-5C1A-FDCF8775B14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0EAFB17-2064-55B6-506B-BAF797779191}"/>
              </a:ext>
            </a:extLst>
          </p:cNvPr>
          <p:cNvSpPr>
            <a:spLocks noGrp="1"/>
          </p:cNvSpPr>
          <p:nvPr>
            <p:ph idx="1"/>
          </p:nvPr>
        </p:nvSpPr>
        <p:spPr/>
        <p:txBody>
          <a:bodyPr/>
          <a:lstStyle/>
          <a:p>
            <a:r>
              <a:rPr lang="en-IN" dirty="0"/>
              <a:t>Dataset: </a:t>
            </a:r>
            <a:r>
              <a:rPr lang="en-IN" dirty="0">
                <a:hlinkClick r:id="rId2"/>
              </a:rPr>
              <a:t>https://hydro.imd.gov.in/hydrometweb/(S(o3m03x55t5vpjh2zodv0zmid))/landing.aspx</a:t>
            </a:r>
            <a:endParaRPr lang="en-IN" dirty="0"/>
          </a:p>
          <a:p>
            <a:endParaRPr lang="en-IN" dirty="0"/>
          </a:p>
        </p:txBody>
      </p:sp>
      <p:sp>
        <p:nvSpPr>
          <p:cNvPr id="4" name="Slide Number Placeholder 3">
            <a:extLst>
              <a:ext uri="{FF2B5EF4-FFF2-40B4-BE49-F238E27FC236}">
                <a16:creationId xmlns:a16="http://schemas.microsoft.com/office/drawing/2014/main" id="{89270185-D8A3-8AAA-9BF3-2EA0817159B9}"/>
              </a:ext>
            </a:extLst>
          </p:cNvPr>
          <p:cNvSpPr>
            <a:spLocks noGrp="1"/>
          </p:cNvSpPr>
          <p:nvPr>
            <p:ph type="sldNum" sz="quarter" idx="12"/>
          </p:nvPr>
        </p:nvSpPr>
        <p:spPr/>
        <p:txBody>
          <a:bodyPr/>
          <a:lstStyle/>
          <a:p>
            <a:fld id="{D57F1E4F-1CFF-5643-939E-02111984F565}" type="slidenum">
              <a:rPr lang="en-US" smtClean="0"/>
              <a:pPr/>
              <a:t>10</a:t>
            </a:fld>
            <a:endParaRPr lang="en-US" dirty="0"/>
          </a:p>
        </p:txBody>
      </p:sp>
    </p:spTree>
    <p:extLst>
      <p:ext uri="{BB962C8B-B14F-4D97-AF65-F5344CB8AC3E}">
        <p14:creationId xmlns:p14="http://schemas.microsoft.com/office/powerpoint/2010/main" val="29908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4C6EF2-ACB7-A4B3-8C32-D568D970EFC0}"/>
              </a:ext>
            </a:extLst>
          </p:cNvPr>
          <p:cNvSpPr>
            <a:spLocks noGrp="1"/>
          </p:cNvSpPr>
          <p:nvPr>
            <p:ph type="sldNum" sz="quarter" idx="12"/>
          </p:nvPr>
        </p:nvSpPr>
        <p:spPr/>
        <p:txBody>
          <a:bodyPr/>
          <a:lstStyle/>
          <a:p>
            <a:fld id="{D57F1E4F-1CFF-5643-939E-02111984F565}" type="slidenum">
              <a:rPr lang="en-US" smtClean="0"/>
              <a:pPr/>
              <a:t>11</a:t>
            </a:fld>
            <a:endParaRPr lang="en-US" dirty="0"/>
          </a:p>
        </p:txBody>
      </p:sp>
      <p:pic>
        <p:nvPicPr>
          <p:cNvPr id="6" name="Picture 5">
            <a:extLst>
              <a:ext uri="{FF2B5EF4-FFF2-40B4-BE49-F238E27FC236}">
                <a16:creationId xmlns:a16="http://schemas.microsoft.com/office/drawing/2014/main" id="{7514727C-813D-59ED-6B54-78236DC934D0}"/>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artisticTexturizer/>
                    </a14:imgEffect>
                  </a14:imgLayer>
                </a14:imgProps>
              </a:ext>
              <a:ext uri="{837473B0-CC2E-450A-ABE3-18F120FF3D39}">
                <a1611:picAttrSrcUrl xmlns:a1611="http://schemas.microsoft.com/office/drawing/2016/11/main" r:id="rId4"/>
              </a:ext>
            </a:extLst>
          </a:blip>
          <a:stretch>
            <a:fillRect/>
          </a:stretch>
        </p:blipFill>
        <p:spPr>
          <a:xfrm>
            <a:off x="3114675" y="1319212"/>
            <a:ext cx="5962650" cy="4219575"/>
          </a:xfrm>
          <a:prstGeom prst="rect">
            <a:avLst/>
          </a:prstGeom>
        </p:spPr>
      </p:pic>
    </p:spTree>
    <p:extLst>
      <p:ext uri="{BB962C8B-B14F-4D97-AF65-F5344CB8AC3E}">
        <p14:creationId xmlns:p14="http://schemas.microsoft.com/office/powerpoint/2010/main" val="275555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513E-EC21-7149-C463-EF54681930B5}"/>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A460104-D7A9-014E-B066-BCA9D169D083}"/>
              </a:ext>
            </a:extLst>
          </p:cNvPr>
          <p:cNvSpPr>
            <a:spLocks noGrp="1"/>
          </p:cNvSpPr>
          <p:nvPr>
            <p:ph idx="1"/>
          </p:nvPr>
        </p:nvSpPr>
        <p:spPr/>
        <p:txBody>
          <a:bodyPr/>
          <a:lstStyle/>
          <a:p>
            <a:r>
              <a:rPr lang="en-IN" sz="1800" kern="100" dirty="0">
                <a:solidFill>
                  <a:srgbClr val="000000"/>
                </a:solidFill>
                <a:effectLst/>
                <a:latin typeface="Times New Roman" panose="02020603050405020304" pitchFamily="18" charset="0"/>
                <a:ea typeface="Times New Roman" panose="02020603050405020304" pitchFamily="18" charset="0"/>
              </a:rPr>
              <a:t>Accurate rainfall prediction holds immense significance across a spectrum of sectors including agriculture, hydrology, disaster management, and urban planning. It serves as a cornerstone for decision-making processes, influencing agricultural practices, water resource management strategies, disaster preparedness measures, and infrastructure development plans. Traditionally, rainfall prediction has heavily relied on physical models, which, while valuable, often face challenges in capturing the complex nonlinear relationships inherent in meteorological data. However, recent strides in machine learning (ML) algorithms offer promising alternatives by harnessing the potential of data-driven models to enhance forecast accuracy.</a:t>
            </a:r>
          </a:p>
          <a:p>
            <a:endParaRPr lang="en-IN" sz="1800" kern="100" dirty="0">
              <a:solidFill>
                <a:srgbClr val="000000"/>
              </a:solidFill>
              <a:effectLst/>
              <a:latin typeface="Times New Roman" panose="02020603050405020304" pitchFamily="18" charset="0"/>
              <a:ea typeface="Times New Roman" panose="02020603050405020304" pitchFamily="18" charset="0"/>
            </a:endParaRPr>
          </a:p>
          <a:p>
            <a:r>
              <a:rPr lang="en-IN" sz="1800" kern="100" dirty="0">
                <a:solidFill>
                  <a:srgbClr val="000000"/>
                </a:solidFill>
                <a:effectLst/>
                <a:latin typeface="Times New Roman" panose="02020603050405020304" pitchFamily="18" charset="0"/>
                <a:ea typeface="Times New Roman" panose="02020603050405020304" pitchFamily="18" charset="0"/>
              </a:rPr>
              <a:t>The study meticulously gathers historical meteorological dataset of annual, monthly and average rainfall (in mm) in different region of India from 1901-2022 from Customised Rainfall Information System (CRIS) under </a:t>
            </a:r>
            <a:r>
              <a:rPr lang="en-IN" sz="1800" kern="100" dirty="0" err="1">
                <a:solidFill>
                  <a:srgbClr val="000000"/>
                </a:solidFill>
                <a:effectLst/>
                <a:latin typeface="Times New Roman" panose="02020603050405020304" pitchFamily="18" charset="0"/>
                <a:ea typeface="Times New Roman" panose="02020603050405020304" pitchFamily="18" charset="0"/>
              </a:rPr>
              <a:t>Hydromet</a:t>
            </a:r>
            <a:r>
              <a:rPr lang="en-IN" sz="1800" kern="100" dirty="0">
                <a:solidFill>
                  <a:srgbClr val="000000"/>
                </a:solidFill>
                <a:effectLst/>
                <a:latin typeface="Times New Roman" panose="02020603050405020304" pitchFamily="18" charset="0"/>
                <a:ea typeface="Times New Roman" panose="02020603050405020304" pitchFamily="18" charset="0"/>
              </a:rPr>
              <a:t> Division (HD) of India Meteorological Department (IMD). These datasets encompass a comprehensive columns of previous rainfall records. </a:t>
            </a:r>
          </a:p>
          <a:p>
            <a:endParaRPr lang="en-IN" dirty="0"/>
          </a:p>
        </p:txBody>
      </p:sp>
      <p:sp>
        <p:nvSpPr>
          <p:cNvPr id="4" name="Slide Number Placeholder 3">
            <a:extLst>
              <a:ext uri="{FF2B5EF4-FFF2-40B4-BE49-F238E27FC236}">
                <a16:creationId xmlns:a16="http://schemas.microsoft.com/office/drawing/2014/main" id="{F03BFD29-AED3-75E0-D08C-5270C5FB98E3}"/>
              </a:ext>
            </a:extLst>
          </p:cNvPr>
          <p:cNvSpPr>
            <a:spLocks noGrp="1"/>
          </p:cNvSpPr>
          <p:nvPr>
            <p:ph type="sldNum" sz="quarter" idx="12"/>
          </p:nvPr>
        </p:nvSpPr>
        <p:spPr/>
        <p:txBody>
          <a:bodyPr/>
          <a:lstStyle/>
          <a:p>
            <a:fld id="{D57F1E4F-1CFF-5643-939E-02111984F565}" type="slidenum">
              <a:rPr lang="en-US" smtClean="0"/>
              <a:pPr/>
              <a:t>2</a:t>
            </a:fld>
            <a:endParaRPr lang="en-US" dirty="0"/>
          </a:p>
        </p:txBody>
      </p:sp>
    </p:spTree>
    <p:extLst>
      <p:ext uri="{BB962C8B-B14F-4D97-AF65-F5344CB8AC3E}">
        <p14:creationId xmlns:p14="http://schemas.microsoft.com/office/powerpoint/2010/main" val="316495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DE54B-FE9C-49B0-58C5-4B55B2D3F8A2}"/>
              </a:ext>
            </a:extLst>
          </p:cNvPr>
          <p:cNvSpPr>
            <a:spLocks noGrp="1"/>
          </p:cNvSpPr>
          <p:nvPr>
            <p:ph type="title"/>
          </p:nvPr>
        </p:nvSpPr>
        <p:spPr/>
        <p:txBody>
          <a:bodyPr/>
          <a:lstStyle/>
          <a:p>
            <a:r>
              <a:rPr lang="en-IN" dirty="0"/>
              <a:t>Continued..</a:t>
            </a:r>
          </a:p>
        </p:txBody>
      </p:sp>
      <p:sp>
        <p:nvSpPr>
          <p:cNvPr id="3" name="Content Placeholder 2">
            <a:extLst>
              <a:ext uri="{FF2B5EF4-FFF2-40B4-BE49-F238E27FC236}">
                <a16:creationId xmlns:a16="http://schemas.microsoft.com/office/drawing/2014/main" id="{5883FEEC-990E-3784-6E86-2C0BC22BF48A}"/>
              </a:ext>
            </a:extLst>
          </p:cNvPr>
          <p:cNvSpPr>
            <a:spLocks noGrp="1"/>
          </p:cNvSpPr>
          <p:nvPr>
            <p:ph idx="1"/>
          </p:nvPr>
        </p:nvSpPr>
        <p:spPr>
          <a:xfrm>
            <a:off x="957704" y="1362974"/>
            <a:ext cx="10058400" cy="4993375"/>
          </a:xfrm>
        </p:spPr>
        <p:txBody>
          <a:bodyPr>
            <a:normAutofit lnSpcReduction="10000"/>
          </a:bodyPr>
          <a:lstStyle/>
          <a:p>
            <a:endParaRPr lang="en-IN" sz="2400" dirty="0"/>
          </a:p>
          <a:p>
            <a:r>
              <a:rPr lang="en-IN" sz="2400" dirty="0"/>
              <a:t>Falls under SDGs:</a:t>
            </a:r>
          </a:p>
          <a:p>
            <a:pPr lvl="1"/>
            <a:r>
              <a:rPr lang="en-IN" sz="2000" dirty="0"/>
              <a:t>1. SDG11 – Sustainable Cities and Communities.	   2. SDG13 – Climate Action</a:t>
            </a:r>
          </a:p>
          <a:p>
            <a:pPr marL="457200" lvl="1" indent="0">
              <a:buNone/>
            </a:pPr>
            <a:endParaRPr lang="en-IN" sz="2000" dirty="0"/>
          </a:p>
          <a:p>
            <a:pPr marL="274320" lvl="1" indent="0">
              <a:buNone/>
            </a:pPr>
            <a:endParaRPr lang="en-IN" sz="2000" dirty="0"/>
          </a:p>
          <a:p>
            <a:endParaRPr lang="en-IN" sz="2400" dirty="0"/>
          </a:p>
          <a:p>
            <a:endParaRPr lang="en-IN" sz="2400" dirty="0"/>
          </a:p>
          <a:p>
            <a:endParaRPr lang="en-IN" sz="2400" dirty="0"/>
          </a:p>
          <a:p>
            <a:endParaRPr lang="en-IN" sz="2400" dirty="0"/>
          </a:p>
          <a:p>
            <a:r>
              <a:rPr lang="en-IN" sz="2400" dirty="0"/>
              <a:t>Requirements:</a:t>
            </a:r>
          </a:p>
          <a:p>
            <a:pPr lvl="2"/>
            <a:r>
              <a:rPr lang="en-IN" sz="1800" dirty="0"/>
              <a:t>Min. 8gb RAM.</a:t>
            </a:r>
          </a:p>
          <a:p>
            <a:pPr lvl="2"/>
            <a:r>
              <a:rPr lang="en-IN" sz="1800" dirty="0"/>
              <a:t>Frontend : Android Studio, Java. </a:t>
            </a:r>
          </a:p>
          <a:p>
            <a:pPr lvl="2"/>
            <a:r>
              <a:rPr lang="en-IN" sz="1800" dirty="0"/>
              <a:t>Backend : Python.</a:t>
            </a:r>
            <a:endParaRPr lang="en-IN" dirty="0"/>
          </a:p>
        </p:txBody>
      </p:sp>
      <p:sp>
        <p:nvSpPr>
          <p:cNvPr id="4" name="Slide Number Placeholder 3">
            <a:extLst>
              <a:ext uri="{FF2B5EF4-FFF2-40B4-BE49-F238E27FC236}">
                <a16:creationId xmlns:a16="http://schemas.microsoft.com/office/drawing/2014/main" id="{AA75B5FC-4722-FE87-C17F-C054073BE350}"/>
              </a:ext>
            </a:extLst>
          </p:cNvPr>
          <p:cNvSpPr>
            <a:spLocks noGrp="1"/>
          </p:cNvSpPr>
          <p:nvPr>
            <p:ph type="sldNum" sz="quarter" idx="12"/>
          </p:nvPr>
        </p:nvSpPr>
        <p:spPr/>
        <p:txBody>
          <a:bodyPr/>
          <a:lstStyle/>
          <a:p>
            <a:fld id="{D57F1E4F-1CFF-5643-939E-02111984F565}" type="slidenum">
              <a:rPr lang="en-US" smtClean="0"/>
              <a:pPr/>
              <a:t>3</a:t>
            </a:fld>
            <a:endParaRPr lang="en-US" dirty="0"/>
          </a:p>
        </p:txBody>
      </p:sp>
      <p:pic>
        <p:nvPicPr>
          <p:cNvPr id="2050" name="Picture 2" descr="SDG 11 TARGETS AND INDICATORS – Global Urban Think Tank">
            <a:extLst>
              <a:ext uri="{FF2B5EF4-FFF2-40B4-BE49-F238E27FC236}">
                <a16:creationId xmlns:a16="http://schemas.microsoft.com/office/drawing/2014/main" id="{A53D5016-1911-0BB2-512D-24DD7DA90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057" y="2688537"/>
            <a:ext cx="1637581" cy="16375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3 | Climate Action – Textile Exchange – SDGS">
            <a:extLst>
              <a:ext uri="{FF2B5EF4-FFF2-40B4-BE49-F238E27FC236}">
                <a16:creationId xmlns:a16="http://schemas.microsoft.com/office/drawing/2014/main" id="{AE42E097-289F-A91B-8C45-2BD68A249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102" y="2688537"/>
            <a:ext cx="1637581" cy="163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84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0906-E441-E5F9-56E2-787F207CC348}"/>
              </a:ext>
            </a:extLst>
          </p:cNvPr>
          <p:cNvSpPr>
            <a:spLocks noGrp="1"/>
          </p:cNvSpPr>
          <p:nvPr>
            <p:ph type="title"/>
          </p:nvPr>
        </p:nvSpPr>
        <p:spPr>
          <a:xfrm>
            <a:off x="1063752" y="512064"/>
            <a:ext cx="10420537" cy="1609344"/>
          </a:xfrm>
        </p:spPr>
        <p:txBody>
          <a:bodyPr>
            <a:normAutofit/>
          </a:bodyPr>
          <a:lstStyle/>
          <a:p>
            <a:r>
              <a:rPr lang="en-IN" dirty="0"/>
              <a:t>Flow of application:</a:t>
            </a:r>
          </a:p>
        </p:txBody>
      </p:sp>
      <p:sp>
        <p:nvSpPr>
          <p:cNvPr id="3" name="Content Placeholder 2">
            <a:extLst>
              <a:ext uri="{FF2B5EF4-FFF2-40B4-BE49-F238E27FC236}">
                <a16:creationId xmlns:a16="http://schemas.microsoft.com/office/drawing/2014/main" id="{DD89081F-20FB-0DFF-E354-D3151282F4B9}"/>
              </a:ext>
            </a:extLst>
          </p:cNvPr>
          <p:cNvSpPr>
            <a:spLocks noGrp="1"/>
          </p:cNvSpPr>
          <p:nvPr>
            <p:ph idx="1"/>
          </p:nvPr>
        </p:nvSpPr>
        <p:spPr/>
        <p:txBody>
          <a:bodyPr/>
          <a:lstStyle/>
          <a:p>
            <a:r>
              <a:rPr lang="en-IN" sz="2400" dirty="0"/>
              <a:t>Rainfall prediction using machine learning from previous 	years rainfall data set.</a:t>
            </a:r>
          </a:p>
          <a:p>
            <a:endParaRPr lang="en-IN" sz="2400" dirty="0"/>
          </a:p>
          <a:p>
            <a:pPr marL="0" indent="0">
              <a:buNone/>
            </a:pPr>
            <a:endParaRPr lang="en-IN" sz="2400" dirty="0"/>
          </a:p>
        </p:txBody>
      </p:sp>
      <p:sp>
        <p:nvSpPr>
          <p:cNvPr id="4" name="Slide Number Placeholder 3">
            <a:extLst>
              <a:ext uri="{FF2B5EF4-FFF2-40B4-BE49-F238E27FC236}">
                <a16:creationId xmlns:a16="http://schemas.microsoft.com/office/drawing/2014/main" id="{48DD1B4F-6266-12B7-468C-73B9A6AEE5AF}"/>
              </a:ext>
            </a:extLst>
          </p:cNvPr>
          <p:cNvSpPr>
            <a:spLocks noGrp="1"/>
          </p:cNvSpPr>
          <p:nvPr>
            <p:ph type="sldNum" sz="quarter" idx="12"/>
          </p:nvPr>
        </p:nvSpPr>
        <p:spPr/>
        <p:txBody>
          <a:bodyPr/>
          <a:lstStyle/>
          <a:p>
            <a:fld id="{D57F1E4F-1CFF-5643-939E-02111984F565}" type="slidenum">
              <a:rPr lang="en-US" smtClean="0"/>
              <a:pPr/>
              <a:t>4</a:t>
            </a:fld>
            <a:endParaRPr lang="en-US" dirty="0"/>
          </a:p>
        </p:txBody>
      </p:sp>
      <p:sp>
        <p:nvSpPr>
          <p:cNvPr id="7" name="Oval 6">
            <a:extLst>
              <a:ext uri="{FF2B5EF4-FFF2-40B4-BE49-F238E27FC236}">
                <a16:creationId xmlns:a16="http://schemas.microsoft.com/office/drawing/2014/main" id="{FEDA5A79-D81C-49C8-AC3E-2EA3BE70073A}"/>
              </a:ext>
            </a:extLst>
          </p:cNvPr>
          <p:cNvSpPr/>
          <p:nvPr/>
        </p:nvSpPr>
        <p:spPr>
          <a:xfrm>
            <a:off x="603850" y="3398041"/>
            <a:ext cx="1336171" cy="517354"/>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User</a:t>
            </a:r>
          </a:p>
        </p:txBody>
      </p:sp>
      <p:sp>
        <p:nvSpPr>
          <p:cNvPr id="8" name="Rectangle: Rounded Corners 7">
            <a:extLst>
              <a:ext uri="{FF2B5EF4-FFF2-40B4-BE49-F238E27FC236}">
                <a16:creationId xmlns:a16="http://schemas.microsoft.com/office/drawing/2014/main" id="{2B93EA55-7633-44C0-88D9-FD0B1D3CD9D3}"/>
              </a:ext>
            </a:extLst>
          </p:cNvPr>
          <p:cNvSpPr/>
          <p:nvPr/>
        </p:nvSpPr>
        <p:spPr>
          <a:xfrm>
            <a:off x="2508514" y="3355283"/>
            <a:ext cx="1587087" cy="621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Input  (</a:t>
            </a:r>
            <a:r>
              <a:rPr lang="en-IN" sz="1100" dirty="0" err="1"/>
              <a:t>Region+Month</a:t>
            </a:r>
            <a:r>
              <a:rPr lang="en-IN" sz="1100" dirty="0"/>
              <a:t>+ Year)</a:t>
            </a:r>
          </a:p>
        </p:txBody>
      </p:sp>
      <p:sp>
        <p:nvSpPr>
          <p:cNvPr id="9" name="Rectangle: Rounded Corners 8">
            <a:extLst>
              <a:ext uri="{FF2B5EF4-FFF2-40B4-BE49-F238E27FC236}">
                <a16:creationId xmlns:a16="http://schemas.microsoft.com/office/drawing/2014/main" id="{F952B39C-F102-58D0-9F58-C512A7DABF5E}"/>
              </a:ext>
            </a:extLst>
          </p:cNvPr>
          <p:cNvSpPr/>
          <p:nvPr/>
        </p:nvSpPr>
        <p:spPr>
          <a:xfrm>
            <a:off x="6655699" y="3358790"/>
            <a:ext cx="1498121" cy="6175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Machine Training from dataset</a:t>
            </a:r>
          </a:p>
        </p:txBody>
      </p:sp>
      <p:sp>
        <p:nvSpPr>
          <p:cNvPr id="10" name="Rectangle: Rounded Corners 9">
            <a:extLst>
              <a:ext uri="{FF2B5EF4-FFF2-40B4-BE49-F238E27FC236}">
                <a16:creationId xmlns:a16="http://schemas.microsoft.com/office/drawing/2014/main" id="{B91183E0-91ED-A6AF-CC52-5FE012C4A99F}"/>
              </a:ext>
            </a:extLst>
          </p:cNvPr>
          <p:cNvSpPr/>
          <p:nvPr/>
        </p:nvSpPr>
        <p:spPr>
          <a:xfrm>
            <a:off x="6671079" y="4284454"/>
            <a:ext cx="1498121" cy="477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Classification of algorithms</a:t>
            </a:r>
          </a:p>
        </p:txBody>
      </p:sp>
      <p:pic>
        <p:nvPicPr>
          <p:cNvPr id="14" name="Picture 13">
            <a:extLst>
              <a:ext uri="{FF2B5EF4-FFF2-40B4-BE49-F238E27FC236}">
                <a16:creationId xmlns:a16="http://schemas.microsoft.com/office/drawing/2014/main" id="{285A24CA-4354-9B76-44B1-4DF885216E3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0920" y="3423920"/>
            <a:ext cx="10160" cy="10160"/>
          </a:xfrm>
          <a:prstGeom prst="rect">
            <a:avLst/>
          </a:prstGeom>
        </p:spPr>
      </p:pic>
      <p:sp>
        <p:nvSpPr>
          <p:cNvPr id="15" name="Oval 14">
            <a:extLst>
              <a:ext uri="{FF2B5EF4-FFF2-40B4-BE49-F238E27FC236}">
                <a16:creationId xmlns:a16="http://schemas.microsoft.com/office/drawing/2014/main" id="{86170C68-023C-BFF9-C7B9-B3D7ED8A6E9B}"/>
              </a:ext>
            </a:extLst>
          </p:cNvPr>
          <p:cNvSpPr/>
          <p:nvPr/>
        </p:nvSpPr>
        <p:spPr>
          <a:xfrm>
            <a:off x="8708440" y="3106275"/>
            <a:ext cx="1779161" cy="39232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176E0DA9-F3F6-72F8-AAA9-97CCFAB89CD8}"/>
              </a:ext>
            </a:extLst>
          </p:cNvPr>
          <p:cNvSpPr/>
          <p:nvPr/>
        </p:nvSpPr>
        <p:spPr>
          <a:xfrm>
            <a:off x="8708440" y="3243532"/>
            <a:ext cx="1779161" cy="83216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IN" dirty="0"/>
              <a:t>Rainfall Dataset</a:t>
            </a:r>
          </a:p>
        </p:txBody>
      </p:sp>
      <p:sp>
        <p:nvSpPr>
          <p:cNvPr id="18" name="Rectangle: Rounded Corners 17">
            <a:extLst>
              <a:ext uri="{FF2B5EF4-FFF2-40B4-BE49-F238E27FC236}">
                <a16:creationId xmlns:a16="http://schemas.microsoft.com/office/drawing/2014/main" id="{A4D2AEC6-2598-D0B0-6DD5-9039D4FBA24F}"/>
              </a:ext>
            </a:extLst>
          </p:cNvPr>
          <p:cNvSpPr/>
          <p:nvPr/>
        </p:nvSpPr>
        <p:spPr>
          <a:xfrm>
            <a:off x="4452621" y="4295239"/>
            <a:ext cx="1498121" cy="477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Selection of Best Model </a:t>
            </a:r>
          </a:p>
        </p:txBody>
      </p:sp>
      <p:sp>
        <p:nvSpPr>
          <p:cNvPr id="19" name="Rectangle: Rounded Corners 18">
            <a:extLst>
              <a:ext uri="{FF2B5EF4-FFF2-40B4-BE49-F238E27FC236}">
                <a16:creationId xmlns:a16="http://schemas.microsoft.com/office/drawing/2014/main" id="{317EE86D-99D5-F7E9-998C-C82261187AC5}"/>
              </a:ext>
            </a:extLst>
          </p:cNvPr>
          <p:cNvSpPr/>
          <p:nvPr/>
        </p:nvSpPr>
        <p:spPr>
          <a:xfrm>
            <a:off x="4302285" y="5229047"/>
            <a:ext cx="1798795" cy="9431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Print predicted value on users screen with</a:t>
            </a:r>
          </a:p>
          <a:p>
            <a:pPr algn="ctr"/>
            <a:r>
              <a:rPr lang="en-IN" sz="1200" dirty="0"/>
              <a:t>Graph of past year summary</a:t>
            </a:r>
          </a:p>
        </p:txBody>
      </p:sp>
      <p:sp>
        <p:nvSpPr>
          <p:cNvPr id="20" name="Oval 19">
            <a:extLst>
              <a:ext uri="{FF2B5EF4-FFF2-40B4-BE49-F238E27FC236}">
                <a16:creationId xmlns:a16="http://schemas.microsoft.com/office/drawing/2014/main" id="{A9AC2649-BE1A-E26C-1AF8-39D30EEAC611}"/>
              </a:ext>
            </a:extLst>
          </p:cNvPr>
          <p:cNvSpPr/>
          <p:nvPr/>
        </p:nvSpPr>
        <p:spPr>
          <a:xfrm>
            <a:off x="7062832" y="5441946"/>
            <a:ext cx="1336171" cy="517354"/>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END</a:t>
            </a:r>
          </a:p>
        </p:txBody>
      </p:sp>
      <p:cxnSp>
        <p:nvCxnSpPr>
          <p:cNvPr id="22" name="Straight Arrow Connector 21">
            <a:extLst>
              <a:ext uri="{FF2B5EF4-FFF2-40B4-BE49-F238E27FC236}">
                <a16:creationId xmlns:a16="http://schemas.microsoft.com/office/drawing/2014/main" id="{A93DDF21-6B70-DFBF-BE56-58771D57FCDB}"/>
              </a:ext>
            </a:extLst>
          </p:cNvPr>
          <p:cNvCxnSpPr>
            <a:stCxn id="7" idx="6"/>
            <a:endCxn id="8" idx="1"/>
          </p:cNvCxnSpPr>
          <p:nvPr/>
        </p:nvCxnSpPr>
        <p:spPr>
          <a:xfrm>
            <a:off x="1940021" y="3656718"/>
            <a:ext cx="568493" cy="9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5965F9-2486-D5C2-847A-F8AC43DD3A2F}"/>
              </a:ext>
            </a:extLst>
          </p:cNvPr>
          <p:cNvCxnSpPr>
            <a:stCxn id="9" idx="1"/>
          </p:cNvCxnSpPr>
          <p:nvPr/>
        </p:nvCxnSpPr>
        <p:spPr>
          <a:xfrm>
            <a:off x="6655699" y="3667587"/>
            <a:ext cx="0" cy="14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9851AF4-08E4-741A-0D85-E297B0283285}"/>
              </a:ext>
            </a:extLst>
          </p:cNvPr>
          <p:cNvCxnSpPr>
            <a:stCxn id="8" idx="2"/>
            <a:endCxn id="18" idx="1"/>
          </p:cNvCxnSpPr>
          <p:nvPr/>
        </p:nvCxnSpPr>
        <p:spPr>
          <a:xfrm rot="16200000" flipH="1">
            <a:off x="3598580" y="3679862"/>
            <a:ext cx="557518" cy="11505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FCBFEB-1E64-7C30-5B34-C24D99D1CEDB}"/>
              </a:ext>
            </a:extLst>
          </p:cNvPr>
          <p:cNvCxnSpPr>
            <a:stCxn id="9" idx="2"/>
            <a:endCxn id="10" idx="0"/>
          </p:cNvCxnSpPr>
          <p:nvPr/>
        </p:nvCxnSpPr>
        <p:spPr>
          <a:xfrm>
            <a:off x="7404760" y="3976384"/>
            <a:ext cx="15380" cy="308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86CDE54-1086-750A-6D0D-FA5BD74732CA}"/>
              </a:ext>
            </a:extLst>
          </p:cNvPr>
          <p:cNvCxnSpPr>
            <a:stCxn id="17" idx="1"/>
            <a:endCxn id="9" idx="3"/>
          </p:cNvCxnSpPr>
          <p:nvPr/>
        </p:nvCxnSpPr>
        <p:spPr>
          <a:xfrm flipH="1">
            <a:off x="8153820" y="3659613"/>
            <a:ext cx="554620" cy="7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F8A9DF5-0CEB-F7A6-E5E4-0E16F43D6BD0}"/>
              </a:ext>
            </a:extLst>
          </p:cNvPr>
          <p:cNvCxnSpPr>
            <a:cxnSpLocks/>
            <a:endCxn id="19" idx="0"/>
          </p:cNvCxnSpPr>
          <p:nvPr/>
        </p:nvCxnSpPr>
        <p:spPr>
          <a:xfrm>
            <a:off x="5185796" y="4772566"/>
            <a:ext cx="15887" cy="456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72F793A-7B3D-4058-49E1-C47F3ACFB5B3}"/>
              </a:ext>
            </a:extLst>
          </p:cNvPr>
          <p:cNvCxnSpPr>
            <a:stCxn id="19" idx="3"/>
            <a:endCxn id="20" idx="2"/>
          </p:cNvCxnSpPr>
          <p:nvPr/>
        </p:nvCxnSpPr>
        <p:spPr>
          <a:xfrm flipV="1">
            <a:off x="6101080" y="5700623"/>
            <a:ext cx="9617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531AE8E-87E0-D39F-23D2-AE32731EBDEB}"/>
              </a:ext>
            </a:extLst>
          </p:cNvPr>
          <p:cNvCxnSpPr>
            <a:stCxn id="10" idx="1"/>
            <a:endCxn id="18" idx="3"/>
          </p:cNvCxnSpPr>
          <p:nvPr/>
        </p:nvCxnSpPr>
        <p:spPr>
          <a:xfrm flipH="1">
            <a:off x="5950742" y="4523118"/>
            <a:ext cx="720337" cy="1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92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D174-DA26-AD4B-8E69-43DC4E8C9B41}"/>
              </a:ext>
            </a:extLst>
          </p:cNvPr>
          <p:cNvSpPr>
            <a:spLocks noGrp="1"/>
          </p:cNvSpPr>
          <p:nvPr>
            <p:ph type="title"/>
          </p:nvPr>
        </p:nvSpPr>
        <p:spPr>
          <a:xfrm>
            <a:off x="1066800" y="658876"/>
            <a:ext cx="5029200" cy="696370"/>
          </a:xfrm>
        </p:spPr>
        <p:txBody>
          <a:bodyPr>
            <a:normAutofit/>
          </a:bodyPr>
          <a:lstStyle/>
          <a:p>
            <a:r>
              <a:rPr lang="en-IN" dirty="0"/>
              <a:t>Data pre-processing:</a:t>
            </a:r>
          </a:p>
        </p:txBody>
      </p:sp>
      <p:sp>
        <p:nvSpPr>
          <p:cNvPr id="3" name="Content Placeholder 2">
            <a:extLst>
              <a:ext uri="{FF2B5EF4-FFF2-40B4-BE49-F238E27FC236}">
                <a16:creationId xmlns:a16="http://schemas.microsoft.com/office/drawing/2014/main" id="{DB8F7B9F-7D43-18DC-88CA-811A74EF5FE2}"/>
              </a:ext>
            </a:extLst>
          </p:cNvPr>
          <p:cNvSpPr>
            <a:spLocks noGrp="1"/>
          </p:cNvSpPr>
          <p:nvPr>
            <p:ph idx="1"/>
          </p:nvPr>
        </p:nvSpPr>
        <p:spPr>
          <a:xfrm>
            <a:off x="853300" y="1752073"/>
            <a:ext cx="10058400" cy="4050792"/>
          </a:xfrm>
        </p:spPr>
        <p:txBody>
          <a:bodyPr/>
          <a:lstStyle/>
          <a:p>
            <a:r>
              <a:rPr lang="en-IN" dirty="0"/>
              <a:t>Gathered data from govt. site.</a:t>
            </a:r>
          </a:p>
          <a:p>
            <a:r>
              <a:rPr lang="en-IN" dirty="0"/>
              <a:t>Checked null values in each cell</a:t>
            </a:r>
          </a:p>
          <a:p>
            <a:r>
              <a:rPr lang="en-IN" dirty="0"/>
              <a:t>Checked for only numeric value.</a:t>
            </a:r>
          </a:p>
          <a:p>
            <a:r>
              <a:rPr lang="en-IN" dirty="0"/>
              <a:t>Filled null value with mean.</a:t>
            </a:r>
          </a:p>
          <a:p>
            <a:r>
              <a:rPr lang="en-IN" dirty="0"/>
              <a:t>Plotted bar graph for visualisation.</a:t>
            </a:r>
          </a:p>
          <a:p>
            <a:endParaRPr lang="en-IN" dirty="0"/>
          </a:p>
        </p:txBody>
      </p:sp>
      <p:sp>
        <p:nvSpPr>
          <p:cNvPr id="4" name="Slide Number Placeholder 3">
            <a:extLst>
              <a:ext uri="{FF2B5EF4-FFF2-40B4-BE49-F238E27FC236}">
                <a16:creationId xmlns:a16="http://schemas.microsoft.com/office/drawing/2014/main" id="{BDD4C17A-F202-11A5-A5E0-AE9C3295CD34}"/>
              </a:ext>
            </a:extLst>
          </p:cNvPr>
          <p:cNvSpPr>
            <a:spLocks noGrp="1"/>
          </p:cNvSpPr>
          <p:nvPr>
            <p:ph type="sldNum" sz="quarter" idx="12"/>
          </p:nvPr>
        </p:nvSpPr>
        <p:spPr/>
        <p:txBody>
          <a:bodyPr/>
          <a:lstStyle/>
          <a:p>
            <a:fld id="{D57F1E4F-1CFF-5643-939E-02111984F565}" type="slidenum">
              <a:rPr lang="en-US" smtClean="0"/>
              <a:pPr/>
              <a:t>5</a:t>
            </a:fld>
            <a:endParaRPr lang="en-US" dirty="0"/>
          </a:p>
        </p:txBody>
      </p:sp>
    </p:spTree>
    <p:extLst>
      <p:ext uri="{BB962C8B-B14F-4D97-AF65-F5344CB8AC3E}">
        <p14:creationId xmlns:p14="http://schemas.microsoft.com/office/powerpoint/2010/main" val="310625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7BEAB9-7900-65D2-70CE-1FD80F3C9C5E}"/>
              </a:ext>
            </a:extLst>
          </p:cNvPr>
          <p:cNvSpPr>
            <a:spLocks noGrp="1"/>
          </p:cNvSpPr>
          <p:nvPr>
            <p:ph type="sldNum" sz="quarter" idx="12"/>
          </p:nvPr>
        </p:nvSpPr>
        <p:spPr/>
        <p:txBody>
          <a:bodyPr/>
          <a:lstStyle/>
          <a:p>
            <a:fld id="{D57F1E4F-1CFF-5643-939E-02111984F565}" type="slidenum">
              <a:rPr lang="en-US" smtClean="0"/>
              <a:pPr/>
              <a:t>6</a:t>
            </a:fld>
            <a:endParaRPr lang="en-US" dirty="0"/>
          </a:p>
        </p:txBody>
      </p:sp>
      <p:pic>
        <p:nvPicPr>
          <p:cNvPr id="1026" name="Picture 2">
            <a:extLst>
              <a:ext uri="{FF2B5EF4-FFF2-40B4-BE49-F238E27FC236}">
                <a16:creationId xmlns:a16="http://schemas.microsoft.com/office/drawing/2014/main" id="{B3833EEC-7844-C988-8A23-E7766A541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178" y="1483743"/>
            <a:ext cx="5614974" cy="38577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127818-2EE2-E566-A07F-E4BE39A60D58}"/>
              </a:ext>
            </a:extLst>
          </p:cNvPr>
          <p:cNvSpPr txBox="1"/>
          <p:nvPr/>
        </p:nvSpPr>
        <p:spPr>
          <a:xfrm>
            <a:off x="6324600" y="5337320"/>
            <a:ext cx="5029200" cy="369332"/>
          </a:xfrm>
          <a:prstGeom prst="rect">
            <a:avLst/>
          </a:prstGeom>
          <a:noFill/>
        </p:spPr>
        <p:txBody>
          <a:bodyPr wrap="square" rtlCol="0">
            <a:spAutoFit/>
          </a:bodyPr>
          <a:lstStyle/>
          <a:p>
            <a:r>
              <a:rPr lang="en-IN" dirty="0"/>
              <a:t>Fig. : All divisions average rainfall visualised</a:t>
            </a:r>
          </a:p>
        </p:txBody>
      </p:sp>
      <p:sp>
        <p:nvSpPr>
          <p:cNvPr id="6" name="TextBox 5">
            <a:extLst>
              <a:ext uri="{FF2B5EF4-FFF2-40B4-BE49-F238E27FC236}">
                <a16:creationId xmlns:a16="http://schemas.microsoft.com/office/drawing/2014/main" id="{108DD6AE-9871-4AF9-8BFA-06804BCECD74}"/>
              </a:ext>
            </a:extLst>
          </p:cNvPr>
          <p:cNvSpPr txBox="1"/>
          <p:nvPr/>
        </p:nvSpPr>
        <p:spPr>
          <a:xfrm>
            <a:off x="931652" y="5337320"/>
            <a:ext cx="5029200" cy="369332"/>
          </a:xfrm>
          <a:prstGeom prst="rect">
            <a:avLst/>
          </a:prstGeom>
          <a:noFill/>
        </p:spPr>
        <p:txBody>
          <a:bodyPr wrap="square" rtlCol="0">
            <a:spAutoFit/>
          </a:bodyPr>
          <a:lstStyle/>
          <a:p>
            <a:r>
              <a:rPr lang="en-IN" dirty="0"/>
              <a:t>Fig. :  Gujarat division annual rainfall visualised</a:t>
            </a:r>
          </a:p>
        </p:txBody>
      </p:sp>
      <p:pic>
        <p:nvPicPr>
          <p:cNvPr id="8" name="Picture 7">
            <a:extLst>
              <a:ext uri="{FF2B5EF4-FFF2-40B4-BE49-F238E27FC236}">
                <a16:creationId xmlns:a16="http://schemas.microsoft.com/office/drawing/2014/main" id="{BB2E5907-6D41-B201-88DF-2022AA7DE7FF}"/>
              </a:ext>
            </a:extLst>
          </p:cNvPr>
          <p:cNvPicPr>
            <a:picLocks noChangeAspect="1"/>
          </p:cNvPicPr>
          <p:nvPr/>
        </p:nvPicPr>
        <p:blipFill>
          <a:blip r:embed="rId3"/>
          <a:stretch>
            <a:fillRect/>
          </a:stretch>
        </p:blipFill>
        <p:spPr>
          <a:xfrm>
            <a:off x="626585" y="2120481"/>
            <a:ext cx="4285442" cy="2856961"/>
          </a:xfrm>
          <a:prstGeom prst="rect">
            <a:avLst/>
          </a:prstGeom>
        </p:spPr>
      </p:pic>
    </p:spTree>
    <p:extLst>
      <p:ext uri="{BB962C8B-B14F-4D97-AF65-F5344CB8AC3E}">
        <p14:creationId xmlns:p14="http://schemas.microsoft.com/office/powerpoint/2010/main" val="186063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EA83-C9C7-E4CF-6D66-4E4160329F7E}"/>
              </a:ext>
            </a:extLst>
          </p:cNvPr>
          <p:cNvSpPr>
            <a:spLocks noGrp="1"/>
          </p:cNvSpPr>
          <p:nvPr>
            <p:ph type="title"/>
          </p:nvPr>
        </p:nvSpPr>
        <p:spPr/>
        <p:txBody>
          <a:bodyPr/>
          <a:lstStyle/>
          <a:p>
            <a:r>
              <a:rPr lang="en-IN" dirty="0"/>
              <a:t>Training section : </a:t>
            </a:r>
          </a:p>
        </p:txBody>
      </p:sp>
      <p:sp>
        <p:nvSpPr>
          <p:cNvPr id="3" name="Content Placeholder 2">
            <a:extLst>
              <a:ext uri="{FF2B5EF4-FFF2-40B4-BE49-F238E27FC236}">
                <a16:creationId xmlns:a16="http://schemas.microsoft.com/office/drawing/2014/main" id="{363DA80B-5898-9EF1-741F-DDC2A89AD75A}"/>
              </a:ext>
            </a:extLst>
          </p:cNvPr>
          <p:cNvSpPr>
            <a:spLocks noGrp="1"/>
          </p:cNvSpPr>
          <p:nvPr>
            <p:ph idx="1"/>
          </p:nvPr>
        </p:nvSpPr>
        <p:spPr>
          <a:xfrm>
            <a:off x="838200" y="1542361"/>
            <a:ext cx="10515600" cy="4813989"/>
          </a:xfrm>
        </p:spPr>
        <p:txBody>
          <a:bodyPr>
            <a:normAutofit/>
          </a:bodyPr>
          <a:lstStyle/>
          <a:p>
            <a:r>
              <a:rPr lang="en-IN" sz="2800" b="1" i="1" u="sng" dirty="0"/>
              <a:t>Algorithms:</a:t>
            </a:r>
          </a:p>
          <a:p>
            <a:endParaRPr lang="en-IN" b="1" i="1" u="sng" dirty="0"/>
          </a:p>
          <a:p>
            <a:r>
              <a:rPr lang="en-IN" b="1" u="sng" dirty="0"/>
              <a:t>Linear Regression</a:t>
            </a:r>
            <a:r>
              <a:rPr lang="en-IN" u="sng" dirty="0"/>
              <a:t> </a:t>
            </a:r>
            <a:r>
              <a:rPr lang="en-IN" dirty="0"/>
              <a:t>: </a:t>
            </a:r>
          </a:p>
          <a:p>
            <a:r>
              <a:rPr lang="en-IN" b="1" u="sng" dirty="0"/>
              <a:t>Random Forest</a:t>
            </a:r>
            <a:r>
              <a:rPr lang="en-IN" dirty="0"/>
              <a:t>:</a:t>
            </a:r>
          </a:p>
          <a:p>
            <a:r>
              <a:rPr lang="en-IN" b="1" u="sng" dirty="0"/>
              <a:t>Support vector machine</a:t>
            </a:r>
            <a:r>
              <a:rPr lang="en-IN" dirty="0"/>
              <a:t>:</a:t>
            </a:r>
          </a:p>
          <a:p>
            <a:r>
              <a:rPr lang="en-IN" b="1" u="sng" dirty="0"/>
              <a:t>Recurrent Neural Network(RNN)</a:t>
            </a:r>
            <a:r>
              <a:rPr lang="en-IN" dirty="0"/>
              <a:t> :</a:t>
            </a:r>
          </a:p>
        </p:txBody>
      </p:sp>
      <p:sp>
        <p:nvSpPr>
          <p:cNvPr id="4" name="Slide Number Placeholder 3">
            <a:extLst>
              <a:ext uri="{FF2B5EF4-FFF2-40B4-BE49-F238E27FC236}">
                <a16:creationId xmlns:a16="http://schemas.microsoft.com/office/drawing/2014/main" id="{4137F1E8-0540-B396-E855-899EA0644043}"/>
              </a:ext>
            </a:extLst>
          </p:cNvPr>
          <p:cNvSpPr>
            <a:spLocks noGrp="1"/>
          </p:cNvSpPr>
          <p:nvPr>
            <p:ph type="sldNum" sz="quarter" idx="12"/>
          </p:nvPr>
        </p:nvSpPr>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303341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CF62-25BD-B27B-9F6C-B297695D1368}"/>
              </a:ext>
            </a:extLst>
          </p:cNvPr>
          <p:cNvSpPr>
            <a:spLocks noGrp="1"/>
          </p:cNvSpPr>
          <p:nvPr>
            <p:ph type="title"/>
          </p:nvPr>
        </p:nvSpPr>
        <p:spPr/>
        <p:txBody>
          <a:bodyPr/>
          <a:lstStyle/>
          <a:p>
            <a:r>
              <a:rPr lang="en-IN" dirty="0"/>
              <a:t>Application section :</a:t>
            </a:r>
            <a:br>
              <a:rPr lang="en-IN" dirty="0"/>
            </a:br>
            <a:r>
              <a:rPr lang="en-IN" dirty="0"/>
              <a:t>  </a:t>
            </a:r>
          </a:p>
        </p:txBody>
      </p:sp>
      <p:sp>
        <p:nvSpPr>
          <p:cNvPr id="4" name="Slide Number Placeholder 3">
            <a:extLst>
              <a:ext uri="{FF2B5EF4-FFF2-40B4-BE49-F238E27FC236}">
                <a16:creationId xmlns:a16="http://schemas.microsoft.com/office/drawing/2014/main" id="{EABC05D0-F800-D29F-62DA-93F55AB65364}"/>
              </a:ext>
            </a:extLst>
          </p:cNvPr>
          <p:cNvSpPr>
            <a:spLocks noGrp="1"/>
          </p:cNvSpPr>
          <p:nvPr>
            <p:ph type="sldNum" sz="quarter" idx="12"/>
          </p:nvPr>
        </p:nvSpPr>
        <p:spPr/>
        <p:txBody>
          <a:bodyPr/>
          <a:lstStyle/>
          <a:p>
            <a:fld id="{D57F1E4F-1CFF-5643-939E-02111984F565}" type="slidenum">
              <a:rPr lang="en-US" smtClean="0"/>
              <a:pPr/>
              <a:t>8</a:t>
            </a:fld>
            <a:endParaRPr lang="en-US" dirty="0"/>
          </a:p>
        </p:txBody>
      </p:sp>
      <p:pic>
        <p:nvPicPr>
          <p:cNvPr id="8" name="WhatsApp Video 2024-03-21 at 12.42.44_e117892e">
            <a:hlinkClick r:id="" action="ppaction://media"/>
            <a:extLst>
              <a:ext uri="{FF2B5EF4-FFF2-40B4-BE49-F238E27FC236}">
                <a16:creationId xmlns:a16="http://schemas.microsoft.com/office/drawing/2014/main" id="{0BA20FA8-3FE1-A7A4-5EF9-0ADCCFE4E3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860" y="1052423"/>
            <a:ext cx="10360325" cy="5033220"/>
          </a:xfrm>
          <a:prstGeom prst="rect">
            <a:avLst/>
          </a:prstGeom>
        </p:spPr>
      </p:pic>
    </p:spTree>
    <p:extLst>
      <p:ext uri="{BB962C8B-B14F-4D97-AF65-F5344CB8AC3E}">
        <p14:creationId xmlns:p14="http://schemas.microsoft.com/office/powerpoint/2010/main" val="18823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6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C38D-1B16-AADE-1803-5BA90E879901}"/>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349840CB-ED49-D43C-AE56-4E34E53D628A}"/>
              </a:ext>
            </a:extLst>
          </p:cNvPr>
          <p:cNvSpPr>
            <a:spLocks noGrp="1"/>
          </p:cNvSpPr>
          <p:nvPr>
            <p:ph idx="1"/>
          </p:nvPr>
        </p:nvSpPr>
        <p:spPr/>
        <p:txBody>
          <a:bodyPr/>
          <a:lstStyle/>
          <a:p>
            <a:r>
              <a:rPr lang="en-IN" dirty="0"/>
              <a:t>The Random Forest Model had given best results of all models.</a:t>
            </a:r>
          </a:p>
        </p:txBody>
      </p:sp>
      <p:sp>
        <p:nvSpPr>
          <p:cNvPr id="4" name="Slide Number Placeholder 3">
            <a:extLst>
              <a:ext uri="{FF2B5EF4-FFF2-40B4-BE49-F238E27FC236}">
                <a16:creationId xmlns:a16="http://schemas.microsoft.com/office/drawing/2014/main" id="{F2076530-D57F-F8D4-8B7F-27582EA0B836}"/>
              </a:ext>
            </a:extLst>
          </p:cNvPr>
          <p:cNvSpPr>
            <a:spLocks noGrp="1"/>
          </p:cNvSpPr>
          <p:nvPr>
            <p:ph type="sldNum" sz="quarter" idx="12"/>
          </p:nvPr>
        </p:nvSpPr>
        <p:spPr/>
        <p:txBody>
          <a:bodyPr/>
          <a:lstStyle/>
          <a:p>
            <a:fld id="{D57F1E4F-1CFF-5643-939E-02111984F565}" type="slidenum">
              <a:rPr lang="en-US" smtClean="0"/>
              <a:pPr/>
              <a:t>9</a:t>
            </a:fld>
            <a:endParaRPr lang="en-US" dirty="0"/>
          </a:p>
        </p:txBody>
      </p:sp>
      <p:pic>
        <p:nvPicPr>
          <p:cNvPr id="5" name="Picture 4">
            <a:extLst>
              <a:ext uri="{FF2B5EF4-FFF2-40B4-BE49-F238E27FC236}">
                <a16:creationId xmlns:a16="http://schemas.microsoft.com/office/drawing/2014/main" id="{E12FCBD8-9DC9-2A36-8AB9-6F5F032D341E}"/>
              </a:ext>
            </a:extLst>
          </p:cNvPr>
          <p:cNvPicPr>
            <a:picLocks noChangeAspect="1"/>
          </p:cNvPicPr>
          <p:nvPr/>
        </p:nvPicPr>
        <p:blipFill>
          <a:blip r:embed="rId2"/>
          <a:stretch>
            <a:fillRect/>
          </a:stretch>
        </p:blipFill>
        <p:spPr>
          <a:xfrm>
            <a:off x="3975932" y="2560125"/>
            <a:ext cx="4240135" cy="3706532"/>
          </a:xfrm>
          <a:prstGeom prst="rect">
            <a:avLst/>
          </a:prstGeom>
        </p:spPr>
      </p:pic>
    </p:spTree>
    <p:extLst>
      <p:ext uri="{BB962C8B-B14F-4D97-AF65-F5344CB8AC3E}">
        <p14:creationId xmlns:p14="http://schemas.microsoft.com/office/powerpoint/2010/main" val="1788906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AAE718-030D-4245-9ED1-7367B3E909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281DF2-7A2E-4A95-A273-99C6FE2C13A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9DFB090-DB8B-424D-ACF8-FC95212413D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342</TotalTime>
  <Words>428</Words>
  <Application>Microsoft Office PowerPoint</Application>
  <PresentationFormat>Widescreen</PresentationFormat>
  <Paragraphs>64</Paragraphs>
  <Slides>11</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Calibri Light</vt:lpstr>
      <vt:lpstr>Times New Roman</vt:lpstr>
      <vt:lpstr>Office Theme</vt:lpstr>
      <vt:lpstr> (IT266 – Project 1) Predicting Rainfall using Machine Learning</vt:lpstr>
      <vt:lpstr>Introduction</vt:lpstr>
      <vt:lpstr>Continued..</vt:lpstr>
      <vt:lpstr>Flow of application:</vt:lpstr>
      <vt:lpstr>Data pre-processing:</vt:lpstr>
      <vt:lpstr>PowerPoint Presentation</vt:lpstr>
      <vt:lpstr>Training section : </vt:lpstr>
      <vt:lpstr>Application section :   </vt:lpstr>
      <vt:lpstr>Results: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Ideas based on sustainable development goals (IT266 – Project 1)</dc:title>
  <dc:creator>Anshuman Prajapati</dc:creator>
  <cp:lastModifiedBy>Anshuman Prajapati</cp:lastModifiedBy>
  <cp:revision>16</cp:revision>
  <dcterms:created xsi:type="dcterms:W3CDTF">2023-12-24T16:36:57Z</dcterms:created>
  <dcterms:modified xsi:type="dcterms:W3CDTF">2024-05-06T19:51:47Z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